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84" r:id="rId5"/>
    <p:sldId id="281" r:id="rId6"/>
    <p:sldId id="283" r:id="rId7"/>
    <p:sldId id="282" r:id="rId8"/>
    <p:sldId id="270" r:id="rId9"/>
    <p:sldId id="277" r:id="rId10"/>
    <p:sldId id="273" r:id="rId11"/>
    <p:sldId id="276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D56E"/>
    <a:srgbClr val="8CE03E"/>
    <a:srgbClr val="A0C787"/>
    <a:srgbClr val="8CC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/>
    <p:restoredTop sz="95928"/>
  </p:normalViewPr>
  <p:slideViewPr>
    <p:cSldViewPr snapToGrid="0" snapToObjects="1">
      <p:cViewPr varScale="1">
        <p:scale>
          <a:sx n="109" d="100"/>
          <a:sy n="109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D74D6-CC15-98AF-5577-DFC3F620E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1907B6-95C3-5005-8286-9B14FA33B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453CCB-8CBF-DB8F-F046-58C44D55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31357B-9322-6570-182A-4B00FA19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8C8690-39AF-E4AD-919B-3302F36B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58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629CC-2268-B669-A7FA-CD8C1D50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2583C8-3237-61B4-731D-49248E8B7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38B5E4-7AB6-8D3F-A7F4-BA2F40E5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480EEA-9AD6-45D4-A3BF-C8677FB8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0EEEA9-878A-13B2-7E96-2E37EFA1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51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55A8E9E-FC20-485A-BF29-E2B64E994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C0F7E0-56B6-F554-2C10-42C53A19E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B08B93-7233-0A84-D67D-5BFF5F83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462A99-D5C7-8084-4C70-59333C9A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4452FB-BE6F-708D-679C-FABA7E6C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79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DABA16A-59B9-F6F0-39A8-D579AAA9444F}"/>
              </a:ext>
            </a:extLst>
          </p:cNvPr>
          <p:cNvSpPr/>
          <p:nvPr userDrawn="1"/>
        </p:nvSpPr>
        <p:spPr>
          <a:xfrm>
            <a:off x="0" y="-171450"/>
            <a:ext cx="12191999" cy="7353300"/>
          </a:xfrm>
          <a:prstGeom prst="rect">
            <a:avLst/>
          </a:prstGeom>
          <a:solidFill>
            <a:srgbClr val="62D5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AB300F-B7E7-B61F-2277-2F1FB619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ABA4EE-B15B-28FC-5AD9-BF34F5A20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0F552F-5167-9778-3647-B3D04FF7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F0025A-2FF1-DACA-0D9E-5DD20061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8DCFEE-818E-B123-6386-D1AE682B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AEFDACC-6F8A-8895-7960-3B5C8376D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9300"/>
            <a:ext cx="12191999" cy="1371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C6A1E98-60B1-B28C-8E88-8D7C02CDB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750" y="120650"/>
            <a:ext cx="2343150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0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5A0D7-25D8-3AC0-4EBA-F2711C61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CBF1BA-5CF8-E4AD-BADB-A3284BE49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528AB9-09A7-8411-3CBF-6E539B1A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720486-6237-9869-9C80-C41A71F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DECD04-C3DF-4507-8F05-8125EE11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02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F9008-BB80-961F-B54B-DAAE0AA4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D979FB-DC40-3637-E32E-188EF9C29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E0EA31-A935-8C9C-1132-34D8FAB56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983BBC-CD01-A9E7-870D-663A9684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2AB338-CBE5-8F57-9BA8-D68871C4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89AB01-7C16-C69C-82F1-38053AF4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07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CDE18-689A-022F-EC69-F9455CDF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9D9D19-3B78-B627-C781-5190CF83A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29168A-5243-884B-FF2D-4DF61E617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617829-5F0C-280A-A601-9BA9106D6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7BE0D1-7AD1-6FAE-96E5-EE90AD73E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91A5D6-6C53-B6CA-235A-D8DFED39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CA597D-9B36-F754-7378-DA90EE6B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53E6B87-C9F8-E239-8C28-722DA24C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96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45336-6319-F3E9-6553-6D62E280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838281-1983-5459-06FA-CA4854E4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2B6A55-48F7-64FC-CF3F-F161F96A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118F4F-99EA-C9D8-6CDD-79108B51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16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12A08EF-A9C9-315F-7FD5-81F0F20E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EC0EA3-5D05-FB8C-731F-D7020FC7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7BC44A-5C97-627B-845F-7AA79D74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18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61347-DBCF-EBEC-B919-49266BA4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4CD1BB-B34B-3363-1880-7E730178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F7E26E-9D3F-E1A4-2B0F-02B63779B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A5DBCE-7047-7565-6343-DF22ED15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BB731F-B7C4-3F47-8DEA-122AC189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85287A-97BF-B39F-18E3-D94D104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51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8C8A8-751B-7C90-592E-4267B43F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80DD5C-31EB-0D12-5268-C3B41E501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14FD1E-D117-A9FF-D3FA-035DFB482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FF1FDD-E28E-9019-FBA5-3AA0D46D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54CF92-7179-F787-A8CE-CD45243D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07672D-0E70-BB3C-ED09-DAC10505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58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1FE4E8F-B428-F240-CB9B-61DEBC2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AA44C1-8CAF-ECCF-00A2-51F2B672D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43E4E2-BBAD-2DCE-3183-3C90CFB76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FD4D-E2E6-F04A-BEA7-20B3740573E8}" type="datetimeFigureOut">
              <a:rPr lang="de-DE" smtClean="0"/>
              <a:t>31.05.22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E65535-34DF-C0AA-86A9-62EF7F368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4A005-3100-78BC-C12E-E65C7DF10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32BB-A85E-2B4B-8C11-8E561B2EFA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9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99190888/59fc2c10f8" TargetMode="External"/><Relationship Id="rId2" Type="http://schemas.openxmlformats.org/officeDocument/2006/relationships/hyperlink" Target="https://vimeo.com/713609508/f0784c7f5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A2BCDEA8-0C91-DB7C-3472-8013FDDC7C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85B67F3-9F78-046D-1C29-D15A4B4D7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486400"/>
            <a:ext cx="12191999" cy="13716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84693EB-A367-E9D7-443E-695109DB6A9C}"/>
              </a:ext>
            </a:extLst>
          </p:cNvPr>
          <p:cNvSpPr txBox="1"/>
          <p:nvPr/>
        </p:nvSpPr>
        <p:spPr>
          <a:xfrm>
            <a:off x="7567963" y="5144897"/>
            <a:ext cx="462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Gefördert aus Mitteln des Europäischen Sozialfonds und des BMBWF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04409DF-8322-FE3B-9C64-8BF5771E1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800100"/>
            <a:ext cx="6477000" cy="38862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084A58A-1757-A1C4-0EC3-23D3A2ECFEF2}"/>
              </a:ext>
            </a:extLst>
          </p:cNvPr>
          <p:cNvSpPr txBox="1"/>
          <p:nvPr/>
        </p:nvSpPr>
        <p:spPr>
          <a:xfrm>
            <a:off x="851338" y="4914064"/>
            <a:ext cx="430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Birgit </a:t>
            </a:r>
            <a:r>
              <a:rPr lang="de-DE" dirty="0" err="1">
                <a:solidFill>
                  <a:schemeClr val="bg1"/>
                </a:solidFill>
              </a:rPr>
              <a:t>Waltenberger</a:t>
            </a:r>
            <a:r>
              <a:rPr lang="de-DE" dirty="0">
                <a:solidFill>
                  <a:schemeClr val="bg1"/>
                </a:solidFill>
              </a:rPr>
              <a:t> I </a:t>
            </a:r>
            <a:r>
              <a:rPr lang="de-DE" dirty="0" err="1">
                <a:solidFill>
                  <a:schemeClr val="bg1"/>
                </a:solidFill>
              </a:rPr>
              <a:t>uniT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5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EA280A-F599-93C9-12C0-8F90BD76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2247"/>
            <a:ext cx="12192000" cy="811882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D2316F7-7C36-AAA9-EC0E-0429EBB8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80" y="212204"/>
            <a:ext cx="10052957" cy="1325563"/>
          </a:xfrm>
          <a:noFill/>
        </p:spPr>
        <p:txBody>
          <a:bodyPr>
            <a:noAutofit/>
          </a:bodyPr>
          <a:lstStyle/>
          <a:p>
            <a:r>
              <a:rPr lang="de-DE" sz="6000" b="1" dirty="0">
                <a:solidFill>
                  <a:schemeClr val="bg1"/>
                </a:solidFill>
              </a:rPr>
              <a:t>Danke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25345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448A3-3891-0B8F-8DE9-C53D953A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9669"/>
            <a:ext cx="10515600" cy="1325563"/>
          </a:xfrm>
        </p:spPr>
        <p:txBody>
          <a:bodyPr/>
          <a:lstStyle/>
          <a:p>
            <a:r>
              <a:rPr lang="de-DE" dirty="0"/>
              <a:t>Workshop: </a:t>
            </a:r>
            <a:r>
              <a:rPr lang="de-DE" dirty="0" err="1"/>
              <a:t>Rolemodels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13AA30-C3FA-0306-9F42-59406B0D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653"/>
            <a:ext cx="10515600" cy="5324355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Einleitung: Warm Up und Überblick </a:t>
            </a:r>
          </a:p>
          <a:p>
            <a:pPr lvl="1"/>
            <a:r>
              <a:rPr lang="de-DE" dirty="0"/>
              <a:t>Ausgangspunkte: Innovative Formate zur Zielgruppenerreichung und Akquise </a:t>
            </a:r>
          </a:p>
          <a:p>
            <a:pPr lvl="1"/>
            <a:r>
              <a:rPr lang="de-DE" dirty="0"/>
              <a:t>Kampagne: Hilfe wo ist mein </a:t>
            </a:r>
            <a:r>
              <a:rPr lang="de-DE" dirty="0" err="1"/>
              <a:t>Rolemodel</a:t>
            </a:r>
            <a:r>
              <a:rPr lang="de-DE" dirty="0"/>
              <a:t>? (Plakate, Kalender, Flyer, </a:t>
            </a:r>
            <a:r>
              <a:rPr lang="de-DE" dirty="0" err="1"/>
              <a:t>Meet</a:t>
            </a:r>
            <a:r>
              <a:rPr lang="de-DE" dirty="0"/>
              <a:t> &amp; Mingle, Living Library)</a:t>
            </a:r>
          </a:p>
          <a:p>
            <a:pPr lvl="1"/>
            <a:r>
              <a:rPr lang="de-DE" dirty="0"/>
              <a:t>Leitfragen für </a:t>
            </a:r>
            <a:r>
              <a:rPr lang="de-DE" dirty="0" err="1"/>
              <a:t>Rolemodels</a:t>
            </a:r>
            <a:endParaRPr lang="de-DE" dirty="0"/>
          </a:p>
          <a:p>
            <a:pPr lvl="1"/>
            <a:r>
              <a:rPr lang="de-DE" dirty="0"/>
              <a:t>Von der Living Library zur Virtual Library </a:t>
            </a:r>
          </a:p>
          <a:p>
            <a:r>
              <a:rPr lang="de-DE" dirty="0"/>
              <a:t>Teil 1: Videos </a:t>
            </a:r>
            <a:r>
              <a:rPr lang="de-DE" dirty="0" err="1"/>
              <a:t>Asiyeh</a:t>
            </a:r>
            <a:r>
              <a:rPr lang="de-DE" dirty="0"/>
              <a:t> und </a:t>
            </a:r>
            <a:r>
              <a:rPr lang="de-DE" dirty="0" err="1"/>
              <a:t>Yuli</a:t>
            </a:r>
            <a:endParaRPr lang="de-DE" dirty="0"/>
          </a:p>
          <a:p>
            <a:pPr lvl="1"/>
            <a:r>
              <a:rPr lang="de-DE" dirty="0"/>
              <a:t>Zugang und Akquise – Erfahrungen (Vom </a:t>
            </a:r>
            <a:r>
              <a:rPr lang="de-DE" dirty="0" err="1"/>
              <a:t>Meet</a:t>
            </a:r>
            <a:r>
              <a:rPr lang="de-DE" dirty="0"/>
              <a:t> &amp; Mingle zum Einzelkontakt) / Wer sind die </a:t>
            </a:r>
            <a:r>
              <a:rPr lang="de-DE" dirty="0" err="1"/>
              <a:t>Rolemodels</a:t>
            </a:r>
            <a:r>
              <a:rPr lang="de-DE" dirty="0"/>
              <a:t>? (Spektrum: Background, Berufe, Ausbildungen) + Themen </a:t>
            </a:r>
          </a:p>
          <a:p>
            <a:pPr lvl="1"/>
            <a:r>
              <a:rPr lang="de-DE" dirty="0"/>
              <a:t>Setting: Face-</a:t>
            </a:r>
            <a:r>
              <a:rPr lang="de-DE" dirty="0" err="1"/>
              <a:t>to</a:t>
            </a:r>
            <a:r>
              <a:rPr lang="de-DE" dirty="0"/>
              <a:t>-Face (Kamera, Gespräch) – Maryam Mohammadi &amp; Constantin Lederer</a:t>
            </a:r>
          </a:p>
          <a:p>
            <a:r>
              <a:rPr lang="de-DE" dirty="0"/>
              <a:t>Teil 2: Video Abbas</a:t>
            </a:r>
          </a:p>
          <a:p>
            <a:pPr lvl="1"/>
            <a:r>
              <a:rPr lang="de-DE" dirty="0"/>
              <a:t>Low Budget-Video </a:t>
            </a:r>
            <a:r>
              <a:rPr lang="de-DE" dirty="0" err="1"/>
              <a:t>Production</a:t>
            </a:r>
            <a:r>
              <a:rPr lang="de-DE" dirty="0"/>
              <a:t> – Welche Ausstattung wird gebraucht und welche Kenntnisse?</a:t>
            </a:r>
          </a:p>
          <a:p>
            <a:pPr lvl="1"/>
            <a:r>
              <a:rPr lang="de-DE" dirty="0"/>
              <a:t>Video als mehrteiliger Co-Produktions-Prozess – Formen der Beteiligung und Mit-Gestaltung (Was zeig ich von mir – wie sehr beeinflusse ich den Gestaltungsprozess – 3 Beispiele dazu: Abbas, Hanna und Nasim)</a:t>
            </a:r>
          </a:p>
          <a:p>
            <a:pPr lvl="1"/>
            <a:r>
              <a:rPr lang="de-DE" dirty="0"/>
              <a:t>Umgang mit Tabus, Grenzen, Sichtbarkeit – Herausforderungen bei der Erstellung der Portraits </a:t>
            </a:r>
          </a:p>
          <a:p>
            <a:r>
              <a:rPr lang="de-DE" dirty="0"/>
              <a:t>Teil 3: Video </a:t>
            </a:r>
            <a:r>
              <a:rPr lang="de-DE" dirty="0" err="1"/>
              <a:t>Roohullah</a:t>
            </a:r>
            <a:endParaRPr lang="de-DE" dirty="0"/>
          </a:p>
          <a:p>
            <a:pPr lvl="1"/>
            <a:r>
              <a:rPr lang="de-DE" dirty="0"/>
              <a:t>Filmisches Selbstportrait </a:t>
            </a:r>
          </a:p>
          <a:p>
            <a:pPr lvl="1"/>
            <a:r>
              <a:rPr lang="de-DE" dirty="0" err="1"/>
              <a:t>Rolemodels</a:t>
            </a:r>
            <a:r>
              <a:rPr lang="de-DE" dirty="0"/>
              <a:t> im Gespräch </a:t>
            </a:r>
          </a:p>
          <a:p>
            <a:r>
              <a:rPr lang="de-DE" dirty="0"/>
              <a:t>Release: Virtual Library – Screening Herbst 2023</a:t>
            </a:r>
          </a:p>
          <a:p>
            <a:r>
              <a:rPr lang="de-DE" dirty="0"/>
              <a:t>Peer- und </a:t>
            </a:r>
            <a:r>
              <a:rPr lang="de-DE" dirty="0" err="1"/>
              <a:t>Mentoringformate</a:t>
            </a:r>
            <a:r>
              <a:rPr lang="de-DE" dirty="0"/>
              <a:t> in ZEP </a:t>
            </a:r>
          </a:p>
          <a:p>
            <a:r>
              <a:rPr lang="de-DE" dirty="0"/>
              <a:t>Was nehmen wir ins Plenum mit? </a:t>
            </a:r>
          </a:p>
        </p:txBody>
      </p:sp>
    </p:spTree>
    <p:extLst>
      <p:ext uri="{BB962C8B-B14F-4D97-AF65-F5344CB8AC3E}">
        <p14:creationId xmlns:p14="http://schemas.microsoft.com/office/powerpoint/2010/main" val="186075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CC0FA-B48C-7BF0-D324-ACD4B074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dirty="0" err="1"/>
              <a:t>Rolemodels</a:t>
            </a:r>
            <a:r>
              <a:rPr lang="de-DE" dirty="0"/>
              <a:t> – Leitfragen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075786-FCB2-6774-10FF-4877342C5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 err="1"/>
              <a:t>Ausbildung_en</a:t>
            </a:r>
            <a:r>
              <a:rPr lang="de-DE" dirty="0"/>
              <a:t> + Ausbildungswege</a:t>
            </a:r>
          </a:p>
          <a:p>
            <a:r>
              <a:rPr lang="de-DE" dirty="0"/>
              <a:t>Anforderungen, Voraussetzungen</a:t>
            </a:r>
          </a:p>
          <a:p>
            <a:r>
              <a:rPr lang="de-DE" dirty="0"/>
              <a:t>Herausforderungen, Brüche</a:t>
            </a:r>
          </a:p>
          <a:p>
            <a:r>
              <a:rPr lang="de-DE" dirty="0"/>
              <a:t>Tipps</a:t>
            </a:r>
          </a:p>
          <a:p>
            <a:r>
              <a:rPr lang="de-AT" b="1" dirty="0"/>
              <a:t>Was macht Sie neugierig?</a:t>
            </a:r>
            <a:br>
              <a:rPr lang="de-AT" dirty="0"/>
            </a:br>
            <a:r>
              <a:rPr lang="de-AT" b="1" dirty="0"/>
              <a:t>Was gibt Ihnen Mut?</a:t>
            </a:r>
            <a:br>
              <a:rPr lang="de-AT" dirty="0"/>
            </a:br>
            <a:r>
              <a:rPr lang="de-AT" b="1" dirty="0"/>
              <a:t>Was motiviert Sie?</a:t>
            </a:r>
            <a:br>
              <a:rPr lang="de-AT" dirty="0"/>
            </a:br>
            <a:r>
              <a:rPr lang="de-AT" b="1" dirty="0"/>
              <a:t>Worauf sind Sie stolz?</a:t>
            </a:r>
          </a:p>
          <a:p>
            <a:r>
              <a:rPr lang="de-AT" b="1" dirty="0"/>
              <a:t>…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25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12120-509D-9425-9052-D6B85BBB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dirty="0"/>
              <a:t>Herausforderungen bei Portraits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3239ED-6582-1668-E0D7-08CCFA28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967977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Kontakt und Vertrauen (“Gesehen werden“) </a:t>
            </a:r>
          </a:p>
          <a:p>
            <a:r>
              <a:rPr lang="de-DE" dirty="0"/>
              <a:t>Vorinformation, (mehrere) </a:t>
            </a:r>
            <a:r>
              <a:rPr lang="de-DE" dirty="0" err="1"/>
              <a:t>Vorgespräch_e</a:t>
            </a:r>
            <a:endParaRPr lang="de-DE" dirty="0"/>
          </a:p>
          <a:p>
            <a:r>
              <a:rPr lang="de-DE" dirty="0"/>
              <a:t>Gesprächssituation – mit und ohne Bild (auch nur Audio als Möglichkeit) </a:t>
            </a:r>
          </a:p>
          <a:p>
            <a:r>
              <a:rPr lang="de-DE" dirty="0"/>
              <a:t>Verschiedene Angebote und Formate: </a:t>
            </a:r>
          </a:p>
          <a:p>
            <a:pPr lvl="1"/>
            <a:r>
              <a:rPr lang="de-DE" dirty="0"/>
              <a:t>Beteiligungsmöglichkeiten (Video entsteht gemeinsam, Material schicken oder Selbstportrait oder Filmen am Arbeitsplatz oder in Umgebung)</a:t>
            </a:r>
          </a:p>
          <a:p>
            <a:pPr lvl="1"/>
            <a:r>
              <a:rPr lang="de-DE" dirty="0"/>
              <a:t>Thema Sichtbarkeit und Unsicherheit/Sicherheit </a:t>
            </a:r>
          </a:p>
          <a:p>
            <a:r>
              <a:rPr lang="de-DE" dirty="0"/>
              <a:t>Umgang mit Ton und Sprache (Möglichkeiten – O-Ton, Transkription + Einlesen)</a:t>
            </a:r>
          </a:p>
          <a:p>
            <a:r>
              <a:rPr lang="de-DE" dirty="0"/>
              <a:t>Leitfragen als grober Rahmen -&gt; Offenes Gespräch </a:t>
            </a:r>
          </a:p>
          <a:p>
            <a:r>
              <a:rPr lang="de-DE" dirty="0"/>
              <a:t>Brüche, Entscheidungen, Tabus / „normierter Lebenslauf als Illusion“ </a:t>
            </a:r>
          </a:p>
        </p:txBody>
      </p:sp>
    </p:spTree>
    <p:extLst>
      <p:ext uri="{BB962C8B-B14F-4D97-AF65-F5344CB8AC3E}">
        <p14:creationId xmlns:p14="http://schemas.microsoft.com/office/powerpoint/2010/main" val="312230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AAFDE-8FA4-55AF-E86E-9EAFF3BF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Rolemodels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1E01FB-62C1-D554-6118-377BA3E60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92195"/>
          </a:xfrm>
        </p:spPr>
        <p:txBody>
          <a:bodyPr/>
          <a:lstStyle/>
          <a:p>
            <a:r>
              <a:rPr lang="de-DE" dirty="0" err="1"/>
              <a:t>Yuli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https://vimeo.com/713609508/f0784c7f5a</a:t>
            </a:r>
            <a:endParaRPr lang="de-DE" dirty="0"/>
          </a:p>
          <a:p>
            <a:r>
              <a:rPr lang="de-DE" dirty="0" err="1"/>
              <a:t>Asiyeh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https://vimeo.com/499190888/59fc2c10f8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55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22702-E410-97E4-9894-570CFAAF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96200" cy="1325563"/>
          </a:xfrm>
        </p:spPr>
        <p:txBody>
          <a:bodyPr/>
          <a:lstStyle/>
          <a:p>
            <a:r>
              <a:rPr lang="de-DE" dirty="0"/>
              <a:t>Eckpunkte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74C79B-458F-1632-E40F-D09EA2A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56025"/>
          </a:xfrm>
        </p:spPr>
        <p:txBody>
          <a:bodyPr>
            <a:normAutofit/>
          </a:bodyPr>
          <a:lstStyle/>
          <a:p>
            <a:r>
              <a:rPr lang="de-DE" dirty="0"/>
              <a:t>Netzwerkpartnerschaft</a:t>
            </a:r>
          </a:p>
          <a:p>
            <a:r>
              <a:rPr lang="de-DE" dirty="0"/>
              <a:t>Laufzeit: </a:t>
            </a:r>
            <a:r>
              <a:rPr lang="de-AT" dirty="0"/>
              <a:t>Feb. 2019 – Okt. 2022</a:t>
            </a:r>
            <a:endParaRPr lang="de-DE" dirty="0"/>
          </a:p>
          <a:p>
            <a:r>
              <a:rPr lang="de-AT" dirty="0"/>
              <a:t>Ziele: Verbesserung der Durchlässigkeit des Bildungssystems und des Zugangs zu höherer Bildung</a:t>
            </a:r>
          </a:p>
          <a:p>
            <a:r>
              <a:rPr lang="de-DE" dirty="0"/>
              <a:t>Jugendliche und Erwachsene in Risikolagen (strukturelle Ausgrenzung) an Übergängen im Bildungssystem</a:t>
            </a:r>
          </a:p>
          <a:p>
            <a:r>
              <a:rPr lang="de-DE" dirty="0"/>
              <a:t>Entwicklung eines modellhaften Angebots: flexiblen, modular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36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DF559-92F1-F37E-B0DE-FDFBFD29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22"/>
            <a:ext cx="10515600" cy="1325563"/>
          </a:xfrm>
        </p:spPr>
        <p:txBody>
          <a:bodyPr/>
          <a:lstStyle/>
          <a:p>
            <a:r>
              <a:rPr lang="de-DE" dirty="0"/>
              <a:t>Zielgruppen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D78376-6D7E-63D6-D2CF-968CBE06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69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Jugendliche und Erwachsene </a:t>
            </a:r>
          </a:p>
          <a:p>
            <a:r>
              <a:rPr lang="de-DE" dirty="0"/>
              <a:t>mit maximal Pflichtschulabschluss am Übergang zu weiteren Ausbildungen (Lehre, Fachausbildung, Einstieg weiterführende Schulen…) </a:t>
            </a:r>
          </a:p>
          <a:p>
            <a:r>
              <a:rPr lang="de-DE" dirty="0"/>
              <a:t> </a:t>
            </a:r>
            <a:r>
              <a:rPr lang="de-DE" dirty="0" err="1"/>
              <a:t>Ausbildungsabbrecher:innen</a:t>
            </a:r>
            <a:endParaRPr lang="de-DE" dirty="0"/>
          </a:p>
          <a:p>
            <a:r>
              <a:rPr lang="de-DE" dirty="0"/>
              <a:t>mit beruflichen Erfahrungen („gering Qualifizierte“) ohne formalen  Abschluss (-&gt; Validierung) </a:t>
            </a:r>
          </a:p>
          <a:p>
            <a:r>
              <a:rPr lang="de-DE" dirty="0"/>
              <a:t>mit bereits erworbenen Qualifikationen, die nicht anerkannt werden </a:t>
            </a:r>
            <a:br>
              <a:rPr lang="de-DE" dirty="0"/>
            </a:br>
            <a:r>
              <a:rPr lang="de-DE" dirty="0"/>
              <a:t>(-&gt; Validierung) </a:t>
            </a:r>
          </a:p>
          <a:p>
            <a:r>
              <a:rPr lang="de-DE" dirty="0"/>
              <a:t>die eine (außerordentliche) LAP, BRP oder SBP anstreben</a:t>
            </a:r>
          </a:p>
          <a:p>
            <a:r>
              <a:rPr lang="de-DE" dirty="0"/>
              <a:t>am Übergang/Einstieg zur tertiären Bildung 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75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6F11A4B-A265-D8A8-ADA9-8557506F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927"/>
            <a:ext cx="7696200" cy="1325563"/>
          </a:xfrm>
        </p:spPr>
        <p:txBody>
          <a:bodyPr/>
          <a:lstStyle/>
          <a:p>
            <a:r>
              <a:rPr lang="de-DE" dirty="0"/>
              <a:t>Handlungsleitende Prinzipien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7720A35-B855-89EC-F620-47640564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372"/>
            <a:ext cx="10515600" cy="3815255"/>
          </a:xfrm>
        </p:spPr>
        <p:txBody>
          <a:bodyPr>
            <a:normAutofit/>
          </a:bodyPr>
          <a:lstStyle/>
          <a:p>
            <a:r>
              <a:rPr lang="de-DE" dirty="0"/>
              <a:t>Anschlussorientiert: </a:t>
            </a:r>
            <a:r>
              <a:rPr lang="de-AT" dirty="0"/>
              <a:t>Berücksichtigung von Vorwissen und Ausgangssituation der Lernenden, </a:t>
            </a:r>
            <a:r>
              <a:rPr lang="de-DE" dirty="0"/>
              <a:t>Orientierung an </a:t>
            </a:r>
            <a:r>
              <a:rPr lang="de-AT" dirty="0"/>
              <a:t>Kompetenzen und Vermittlung von anschlussfähigem Wissen – in interaktiven und praxisorientierten Lernsettings; </a:t>
            </a:r>
            <a:endParaRPr lang="de-DE" dirty="0"/>
          </a:p>
          <a:p>
            <a:r>
              <a:rPr lang="de-DE" dirty="0"/>
              <a:t>Kontextorientiert: die Einbettung von Wissen in zeitlich-räumliche Bedingungen und Situationen kritisch reflektierend – gleichstellungsorientiert, gendergerecht, </a:t>
            </a:r>
            <a:r>
              <a:rPr lang="de-DE" dirty="0" err="1"/>
              <a:t>rassismuskritisch</a:t>
            </a:r>
            <a:r>
              <a:rPr lang="de-DE" dirty="0"/>
              <a:t> </a:t>
            </a:r>
          </a:p>
          <a:p>
            <a:r>
              <a:rPr lang="de-DE" dirty="0"/>
              <a:t>Teilhabeorientiert: Angebote flexibel, niederschwellig, kostenlos zugänglich; Förderung der digitalen Teilhabe!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000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6F11A4B-A265-D8A8-ADA9-8557506F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927"/>
            <a:ext cx="7696200" cy="1325563"/>
          </a:xfrm>
        </p:spPr>
        <p:txBody>
          <a:bodyPr/>
          <a:lstStyle/>
          <a:p>
            <a:r>
              <a:rPr lang="de-DE" dirty="0"/>
              <a:t>1 Modell: modular und flexibel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7720A35-B855-89EC-F620-47640564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538"/>
            <a:ext cx="10515600" cy="4367048"/>
          </a:xfrm>
        </p:spPr>
        <p:txBody>
          <a:bodyPr>
            <a:normAutofit/>
          </a:bodyPr>
          <a:lstStyle/>
          <a:p>
            <a:r>
              <a:rPr lang="de-AT" dirty="0"/>
              <a:t>Strategien Zielgruppenerreichung und Akquise -&gt; WS</a:t>
            </a:r>
            <a:br>
              <a:rPr lang="de-AT" dirty="0"/>
            </a:br>
            <a:endParaRPr lang="de-AT" dirty="0"/>
          </a:p>
          <a:p>
            <a:r>
              <a:rPr lang="de-AT" dirty="0"/>
              <a:t>Begleitend</a:t>
            </a:r>
          </a:p>
          <a:p>
            <a:pPr lvl="1"/>
            <a:r>
              <a:rPr lang="de-AT" dirty="0"/>
              <a:t>Einstieg: Bildungscoaching -&gt;  Einstiegsberatung, Kompetenzerhebung, individueller Bildungsplan </a:t>
            </a:r>
          </a:p>
          <a:p>
            <a:pPr lvl="1"/>
            <a:r>
              <a:rPr lang="de-AT" dirty="0"/>
              <a:t>Laufende Bildungsbegleitung </a:t>
            </a:r>
            <a:br>
              <a:rPr lang="de-AT" dirty="0"/>
            </a:br>
            <a:endParaRPr lang="de-AT" dirty="0"/>
          </a:p>
          <a:p>
            <a:r>
              <a:rPr lang="de-AT" dirty="0"/>
              <a:t>Übergangsmodule</a:t>
            </a:r>
            <a:br>
              <a:rPr lang="de-AT" dirty="0"/>
            </a:br>
            <a:endParaRPr lang="de-AT" dirty="0"/>
          </a:p>
          <a:p>
            <a:r>
              <a:rPr lang="de-AT" dirty="0"/>
              <a:t>Vernetzung mit Stakeholdern / Schnittstellen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77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CB64C-FAE4-5163-DBF7-186BEC4E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39"/>
            <a:ext cx="10515600" cy="1325563"/>
          </a:xfrm>
        </p:spPr>
        <p:txBody>
          <a:bodyPr/>
          <a:lstStyle/>
          <a:p>
            <a:r>
              <a:rPr lang="de-DE" dirty="0"/>
              <a:t>32 Übergangsmodule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998C645-4A3D-919B-6B6B-EC8DB2A6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538"/>
            <a:ext cx="10515600" cy="4679239"/>
          </a:xfrm>
        </p:spPr>
        <p:txBody>
          <a:bodyPr>
            <a:normAutofit/>
          </a:bodyPr>
          <a:lstStyle/>
          <a:p>
            <a:r>
              <a:rPr lang="de-DE" dirty="0"/>
              <a:t>Curriculare Beschreibungen mit exemplarischen Inhalten </a:t>
            </a:r>
          </a:p>
          <a:p>
            <a:r>
              <a:rPr lang="de-DE" dirty="0"/>
              <a:t>Deutsch, Englisch, Mathe, Politische Bildung, Wirtschaft, Natur &amp; Technik, vorwissenschaftliches Arbeiten, Lernstrategien, Digitale Kompetenzen, berufsfeldspezifische Module</a:t>
            </a:r>
          </a:p>
          <a:p>
            <a:pPr lvl="1"/>
            <a:r>
              <a:rPr lang="de-DE" dirty="0"/>
              <a:t>Aufbereitung: Word Press Seite, </a:t>
            </a:r>
            <a:r>
              <a:rPr lang="de-DE" dirty="0" err="1"/>
              <a:t>Moodle</a:t>
            </a:r>
            <a:r>
              <a:rPr lang="de-DE" dirty="0"/>
              <a:t> Plattform: Kurse und interaktive Inhalte (</a:t>
            </a:r>
            <a:r>
              <a:rPr lang="de-DE" dirty="0" err="1"/>
              <a:t>Blended</a:t>
            </a:r>
            <a:r>
              <a:rPr lang="de-DE" dirty="0"/>
              <a:t> Learning), exemplarische Stundenbilder und didaktisiertes  Material (60 UE o. mehr)</a:t>
            </a:r>
          </a:p>
          <a:p>
            <a:r>
              <a:rPr lang="de-DE" dirty="0"/>
              <a:t>Weitere Tools: </a:t>
            </a:r>
          </a:p>
          <a:p>
            <a:pPr lvl="1"/>
            <a:r>
              <a:rPr lang="de-DE" dirty="0"/>
              <a:t>Selbstevaluation </a:t>
            </a:r>
          </a:p>
          <a:p>
            <a:pPr lvl="1"/>
            <a:r>
              <a:rPr lang="de-DE" dirty="0"/>
              <a:t>Praktikumsbegleitung</a:t>
            </a:r>
          </a:p>
          <a:p>
            <a:pPr lvl="1"/>
            <a:r>
              <a:rPr lang="de-DE" dirty="0"/>
              <a:t>Ein Selfie-Portfolio von A bis ZEP </a:t>
            </a:r>
          </a:p>
        </p:txBody>
      </p:sp>
    </p:spTree>
    <p:extLst>
      <p:ext uri="{BB962C8B-B14F-4D97-AF65-F5344CB8AC3E}">
        <p14:creationId xmlns:p14="http://schemas.microsoft.com/office/powerpoint/2010/main" val="249616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EF9D2-6D97-4C28-1E3C-9B6F9A7B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hat teilgenommen?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9D9F5-79B7-BC59-B7C6-6953A642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358 Personen – 70 Prozent nach Abschluss in … </a:t>
            </a:r>
          </a:p>
          <a:p>
            <a:r>
              <a:rPr lang="de-DE" dirty="0"/>
              <a:t>Anschlussperspektiven: </a:t>
            </a:r>
          </a:p>
          <a:p>
            <a:pPr lvl="1"/>
            <a:r>
              <a:rPr lang="de-DE" dirty="0"/>
              <a:t>Lehre (29 %) </a:t>
            </a:r>
          </a:p>
          <a:p>
            <a:pPr lvl="2"/>
            <a:r>
              <a:rPr lang="de-DE" dirty="0"/>
              <a:t>Einstieg Lehre</a:t>
            </a:r>
          </a:p>
          <a:p>
            <a:pPr lvl="2"/>
            <a:r>
              <a:rPr lang="de-DE" dirty="0"/>
              <a:t>Einstieg Lehrgang LAP</a:t>
            </a:r>
          </a:p>
          <a:p>
            <a:pPr lvl="2"/>
            <a:r>
              <a:rPr lang="de-DE" dirty="0"/>
              <a:t>Abschluss LAP (außerordentlich)</a:t>
            </a:r>
          </a:p>
          <a:p>
            <a:pPr lvl="1"/>
            <a:r>
              <a:rPr lang="de-DE" dirty="0" err="1"/>
              <a:t>Fachspez</a:t>
            </a:r>
            <a:r>
              <a:rPr lang="de-DE" dirty="0"/>
              <a:t>. Ausbildungen: Lehrgänge, Kurse (23%)  - 1/3 im Pflegebereich </a:t>
            </a:r>
          </a:p>
          <a:p>
            <a:pPr lvl="1"/>
            <a:r>
              <a:rPr lang="de-DE" dirty="0"/>
              <a:t>Einstieg AHS oder BHS (16%)</a:t>
            </a:r>
          </a:p>
          <a:p>
            <a:pPr lvl="1"/>
            <a:r>
              <a:rPr lang="de-DE" dirty="0"/>
              <a:t>Einstieg FH/Uni (8,6 %) </a:t>
            </a:r>
          </a:p>
          <a:p>
            <a:pPr lvl="1"/>
            <a:r>
              <a:rPr lang="de-DE" dirty="0"/>
              <a:t>BRP, SBP,  Reifeprüfung  (4,5 %)</a:t>
            </a:r>
          </a:p>
          <a:p>
            <a:pPr lvl="1"/>
            <a:r>
              <a:rPr lang="de-DE" dirty="0"/>
              <a:t>Arbeitsaufnahme oder Unternehmensgründung (18%)</a:t>
            </a:r>
          </a:p>
        </p:txBody>
      </p:sp>
    </p:spTree>
    <p:extLst>
      <p:ext uri="{BB962C8B-B14F-4D97-AF65-F5344CB8AC3E}">
        <p14:creationId xmlns:p14="http://schemas.microsoft.com/office/powerpoint/2010/main" val="31181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02F9F-C57D-B5B1-A508-7850BACA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242"/>
            <a:ext cx="10515600" cy="1325563"/>
          </a:xfrm>
        </p:spPr>
        <p:txBody>
          <a:bodyPr/>
          <a:lstStyle/>
          <a:p>
            <a:r>
              <a:rPr lang="de-DE" dirty="0"/>
              <a:t>Erfahrungen aus der Praxis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79B81B-A666-2917-014D-DC94F342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80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Beispiel Zielgruppenerreichung: Kooperation an Schnittstellen (AMS, Bildungseinrichtungen) </a:t>
            </a:r>
          </a:p>
          <a:p>
            <a:r>
              <a:rPr lang="de-DE" dirty="0"/>
              <a:t>Beispiel Entwicklung und Erprobung von </a:t>
            </a:r>
            <a:r>
              <a:rPr lang="de-DE" dirty="0" err="1"/>
              <a:t>Blended</a:t>
            </a:r>
            <a:r>
              <a:rPr lang="de-DE" dirty="0"/>
              <a:t> Learning Angeboten: bundesweite Angebote, </a:t>
            </a:r>
            <a:r>
              <a:rPr lang="de-DE" dirty="0" err="1"/>
              <a:t>TN:innen</a:t>
            </a:r>
            <a:r>
              <a:rPr lang="de-DE" dirty="0"/>
              <a:t> aus Regionen</a:t>
            </a:r>
          </a:p>
          <a:p>
            <a:r>
              <a:rPr lang="de-DE" dirty="0"/>
              <a:t>Beispiel Einstieg Lehre: laufende Begleitung von Menschen in Bildungsprozessen über Einstieg hinaus (individuell, beratend, unterstützend) </a:t>
            </a:r>
          </a:p>
          <a:p>
            <a:r>
              <a:rPr lang="de-DE" dirty="0"/>
              <a:t>Beispiel: Vernetzung und Kooperation an strukturellen Schnittstellen </a:t>
            </a:r>
          </a:p>
          <a:p>
            <a:pPr marL="0" indent="0">
              <a:buNone/>
            </a:pPr>
            <a:r>
              <a:rPr lang="de-DE" dirty="0"/>
              <a:t>-&gt; Sämtliche Entwicklungen und Ergebnisse werden veröffentlicht und über Online-Portal zugänglich gemacht. </a:t>
            </a:r>
          </a:p>
        </p:txBody>
      </p:sp>
    </p:spTree>
    <p:extLst>
      <p:ext uri="{BB962C8B-B14F-4D97-AF65-F5344CB8AC3E}">
        <p14:creationId xmlns:p14="http://schemas.microsoft.com/office/powerpoint/2010/main" val="247546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27E1A-818C-36C7-3F26-DF8A3341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"/>
            <a:ext cx="10515600" cy="1325563"/>
          </a:xfrm>
        </p:spPr>
        <p:txBody>
          <a:bodyPr/>
          <a:lstStyle/>
          <a:p>
            <a:r>
              <a:rPr lang="de-DE" dirty="0"/>
              <a:t>Workshop </a:t>
            </a:r>
            <a:r>
              <a:rPr lang="de-DE" dirty="0" err="1"/>
              <a:t>Rolemodels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09FD27-C59D-1453-CCA5-7DBA4688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Von der Living Library zur Virtuellen Bibliothek </a:t>
            </a:r>
          </a:p>
          <a:p>
            <a:r>
              <a:rPr lang="de-DE" dirty="0"/>
              <a:t>Teil 1: </a:t>
            </a:r>
            <a:r>
              <a:rPr lang="de-DE" dirty="0" err="1"/>
              <a:t>Asiyeh</a:t>
            </a:r>
            <a:r>
              <a:rPr lang="de-DE" dirty="0"/>
              <a:t> Panahi &amp; </a:t>
            </a:r>
            <a:r>
              <a:rPr lang="de-DE" dirty="0" err="1"/>
              <a:t>Yuli</a:t>
            </a:r>
            <a:r>
              <a:rPr lang="de-DE" dirty="0"/>
              <a:t> </a:t>
            </a:r>
            <a:r>
              <a:rPr lang="de-DE" dirty="0" err="1"/>
              <a:t>Yanti</a:t>
            </a:r>
            <a:r>
              <a:rPr lang="de-DE" dirty="0"/>
              <a:t>: Face-</a:t>
            </a:r>
            <a:r>
              <a:rPr lang="de-DE" dirty="0" err="1"/>
              <a:t>to</a:t>
            </a:r>
            <a:r>
              <a:rPr lang="de-DE" dirty="0"/>
              <a:t>-Face</a:t>
            </a:r>
          </a:p>
          <a:p>
            <a:pPr lvl="1"/>
            <a:r>
              <a:rPr lang="de-DE" dirty="0"/>
              <a:t>Zugang und Akquise – Erfahrungen</a:t>
            </a:r>
          </a:p>
          <a:p>
            <a:pPr lvl="1"/>
            <a:r>
              <a:rPr lang="de-DE" dirty="0"/>
              <a:t>20 filmische Portraits -&gt; Wer steckt dahinter? </a:t>
            </a:r>
          </a:p>
          <a:p>
            <a:pPr lvl="1"/>
            <a:r>
              <a:rPr lang="de-DE" dirty="0"/>
              <a:t>-&gt; Umgang mit verschiedenen Situationen </a:t>
            </a:r>
          </a:p>
          <a:p>
            <a:r>
              <a:rPr lang="de-DE" dirty="0"/>
              <a:t>Teil 2: Abbas </a:t>
            </a:r>
          </a:p>
          <a:p>
            <a:pPr lvl="1"/>
            <a:r>
              <a:rPr lang="de-DE" dirty="0" err="1"/>
              <a:t>Rolemodel</a:t>
            </a:r>
            <a:r>
              <a:rPr lang="de-DE" dirty="0"/>
              <a:t>-Video als Ko-Produktionsprozess. Partizipation und Mitgestaltung</a:t>
            </a:r>
          </a:p>
          <a:p>
            <a:pPr lvl="1"/>
            <a:r>
              <a:rPr lang="de-DE" dirty="0"/>
              <a:t>Umgang mit Sichtbarkeit</a:t>
            </a:r>
          </a:p>
          <a:p>
            <a:pPr lvl="1"/>
            <a:r>
              <a:rPr lang="de-DE" dirty="0"/>
              <a:t>Low Budget: Hardware, Software, Kenntnisse </a:t>
            </a:r>
          </a:p>
          <a:p>
            <a:r>
              <a:rPr lang="de-DE" dirty="0"/>
              <a:t>Teil 3: </a:t>
            </a:r>
            <a:r>
              <a:rPr lang="de-DE" dirty="0" err="1"/>
              <a:t>Roohullah</a:t>
            </a:r>
            <a:r>
              <a:rPr lang="de-DE" dirty="0"/>
              <a:t> </a:t>
            </a:r>
            <a:r>
              <a:rPr lang="de-DE" dirty="0" err="1"/>
              <a:t>Borhani</a:t>
            </a:r>
            <a:r>
              <a:rPr lang="de-DE" dirty="0"/>
              <a:t>: Filmisches Selbstportrait + Gespräch</a:t>
            </a:r>
          </a:p>
          <a:p>
            <a:r>
              <a:rPr lang="de-DE" dirty="0"/>
              <a:t>Peer- und </a:t>
            </a:r>
            <a:r>
              <a:rPr lang="de-DE" dirty="0" err="1"/>
              <a:t>Mentoringformate</a:t>
            </a:r>
            <a:r>
              <a:rPr lang="de-DE" dirty="0"/>
              <a:t> in ZEP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98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Macintosh PowerPoint</Application>
  <PresentationFormat>Breitbild</PresentationFormat>
  <Paragraphs>110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PowerPoint-Präsentation</vt:lpstr>
      <vt:lpstr>Eckpunkte </vt:lpstr>
      <vt:lpstr>Zielgruppen </vt:lpstr>
      <vt:lpstr>Handlungsleitende Prinzipien </vt:lpstr>
      <vt:lpstr>1 Modell: modular und flexibel </vt:lpstr>
      <vt:lpstr>32 Übergangsmodule </vt:lpstr>
      <vt:lpstr>Wer hat teilgenommen? </vt:lpstr>
      <vt:lpstr>Erfahrungen aus der Praxis </vt:lpstr>
      <vt:lpstr>Workshop Rolemodels</vt:lpstr>
      <vt:lpstr>Danke für Ihre Aufmerksamkeit!</vt:lpstr>
      <vt:lpstr>Workshop: Rolemodels </vt:lpstr>
      <vt:lpstr>Rolemodels – Leitfragen </vt:lpstr>
      <vt:lpstr>Herausforderungen bei Portraits</vt:lpstr>
      <vt:lpstr>Rolemodels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ZEP – Zugang zu höherer Bildung und Entwicklung von Perspektiven</dc:title>
  <dc:creator>Microsoft Office User</dc:creator>
  <cp:lastModifiedBy>Elke Schildberger</cp:lastModifiedBy>
  <cp:revision>196</cp:revision>
  <dcterms:created xsi:type="dcterms:W3CDTF">2022-05-24T07:54:22Z</dcterms:created>
  <dcterms:modified xsi:type="dcterms:W3CDTF">2022-05-31T08:19:00Z</dcterms:modified>
</cp:coreProperties>
</file>